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19" r:id="rId2"/>
    <p:sldId id="385" r:id="rId3"/>
    <p:sldId id="386" r:id="rId4"/>
    <p:sldId id="438" r:id="rId5"/>
    <p:sldId id="432" r:id="rId6"/>
    <p:sldId id="439" r:id="rId7"/>
    <p:sldId id="433" r:id="rId8"/>
    <p:sldId id="440" r:id="rId9"/>
    <p:sldId id="429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312" r:id="rId20"/>
    <p:sldId id="393" r:id="rId21"/>
    <p:sldId id="394" r:id="rId22"/>
    <p:sldId id="444" r:id="rId23"/>
    <p:sldId id="396" r:id="rId24"/>
    <p:sldId id="445" r:id="rId25"/>
    <p:sldId id="436" r:id="rId26"/>
    <p:sldId id="446" r:id="rId27"/>
    <p:sldId id="437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1" r:id="rId38"/>
    <p:sldId id="407" r:id="rId39"/>
    <p:sldId id="405" r:id="rId40"/>
    <p:sldId id="406" r:id="rId41"/>
    <p:sldId id="450" r:id="rId42"/>
    <p:sldId id="412" r:id="rId43"/>
    <p:sldId id="451" r:id="rId44"/>
    <p:sldId id="413" r:id="rId45"/>
    <p:sldId id="452" r:id="rId46"/>
    <p:sldId id="414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367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2C8"/>
    <a:srgbClr val="F9AF86"/>
    <a:srgbClr val="FCCDB1"/>
    <a:srgbClr val="FEDFCE"/>
    <a:srgbClr val="43A1D2"/>
    <a:srgbClr val="A6D7BB"/>
    <a:srgbClr val="CDE6D8"/>
    <a:srgbClr val="3690C0"/>
    <a:srgbClr val="EF6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75"/>
    <p:restoredTop sz="70937"/>
  </p:normalViewPr>
  <p:slideViewPr>
    <p:cSldViewPr snapToGrid="0" snapToObjects="1">
      <p:cViewPr>
        <p:scale>
          <a:sx n="105" d="100"/>
          <a:sy n="105" d="100"/>
        </p:scale>
        <p:origin x="64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7" d="100"/>
        <a:sy n="4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CFCD9-2090-2945-A130-E4504C2CF9F6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1655E-6529-4540-9857-9200A93654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42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39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2280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96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11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069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638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69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629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108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395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546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028012"/>
            <a:ext cx="9144000" cy="105242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028012"/>
            <a:ext cx="9144000" cy="22297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19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79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4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153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42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0762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034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3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93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28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6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82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Test 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096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18"/>
    </mc:Choice>
    <mc:Fallback>
      <p:transition spd="slow" advTm="4491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Test 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53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5"/>
    </mc:Choice>
    <mc:Fallback>
      <p:transition spd="slow" advTm="494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39B5-E023-6442-8C5E-953A84E8BB6C}" type="slidenum">
              <a:rPr kumimoji="1" lang="zh-CN" altLang="en-US" smtClean="0"/>
              <a:t>11</a:t>
            </a:fld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2410690" y="3507971"/>
            <a:ext cx="365760" cy="4322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2892829" y="4522124"/>
            <a:ext cx="681644" cy="498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3710246" y="3409604"/>
            <a:ext cx="529245" cy="5306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1745673" y="4987636"/>
            <a:ext cx="448887" cy="2493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3025833" y="5436524"/>
            <a:ext cx="66502" cy="4821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circ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1935" y="587884"/>
            <a:ext cx="4150265" cy="5330778"/>
          </a:xfrm>
        </p:spPr>
      </p:pic>
      <p:sp>
        <p:nvSpPr>
          <p:cNvPr id="11" name="文本框 10"/>
          <p:cNvSpPr txBox="1"/>
          <p:nvPr/>
        </p:nvSpPr>
        <p:spPr>
          <a:xfrm>
            <a:off x="1450468" y="2943863"/>
            <a:ext cx="1558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err="1" smtClean="0"/>
              <a:t>Circos</a:t>
            </a:r>
            <a:endParaRPr kumimoji="1" lang="zh-CN" altLang="en-US" sz="4400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808442" y="3855031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691261" y="807647"/>
            <a:ext cx="322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Stripe -&gt; Arc Direction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Stripe’s Speed -&gt; Arc Volume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58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78"/>
    </mc:Choice>
    <mc:Fallback>
      <p:transition spd="slow" advTm="74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1" objId="7"/>
        <p14:playEvt time="14881" objId="7"/>
        <p14:playEvt time="29638" objId="7"/>
        <p14:playEvt time="44380" objId="7"/>
        <p14:playEvt time="59138" objId="7"/>
        <p14:playEvt time="73893" objId="7"/>
        <p14:stopEvt time="74578" objId="7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76224" y="1105913"/>
            <a:ext cx="7862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visualizing the immigration between regions</a:t>
            </a:r>
            <a:r>
              <a:rPr kumimoji="1" lang="is-IS" altLang="zh-CN" sz="3200" dirty="0" smtClean="0"/>
              <a:t>…</a:t>
            </a:r>
            <a:endParaRPr kumimoji="1" lang="zh-CN" altLang="en-US" sz="32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63" y="1918694"/>
            <a:ext cx="4968070" cy="4839506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4260641" y="2382690"/>
            <a:ext cx="3918158" cy="3918158"/>
          </a:xfrm>
          <a:prstGeom prst="ellipse">
            <a:avLst/>
          </a:prstGeom>
          <a:blipFill dpi="0" rotWithShape="1">
            <a:blip r:embed="rId4">
              <a:alphaModFix amt="6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 rot="1024645">
            <a:off x="6735153" y="1827815"/>
            <a:ext cx="109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Region 1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 rot="3378248">
            <a:off x="3644895" y="5479642"/>
            <a:ext cx="109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Region 2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703733" y="3550847"/>
            <a:ext cx="3462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Stripe -&gt; Immigration Direction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Stripe’s Speed -&gt; </a:t>
            </a:r>
          </a:p>
          <a:p>
            <a:r>
              <a:rPr kumimoji="1" lang="en-US" altLang="zh-CN" dirty="0" smtClean="0"/>
              <a:t>Immigration Population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34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81"/>
    </mc:Choice>
    <mc:Fallback>
      <p:transition spd="slow" advTm="3408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626944" y="3445532"/>
            <a:ext cx="568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Locate the largest immigration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088101" y="3445532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462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91"/>
    </mc:Choice>
    <mc:Fallback>
      <p:transition spd="slow" advTm="1209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irc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3040" y="28002"/>
            <a:ext cx="6192135" cy="5928272"/>
          </a:xfrm>
        </p:spPr>
      </p:pic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5682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Locate the largest immigration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2-1</a:t>
            </a:r>
            <a:endParaRPr kumimoji="1" lang="zh-CN" altLang="en-US" b="1" dirty="0"/>
          </a:p>
        </p:txBody>
      </p:sp>
      <p:grpSp>
        <p:nvGrpSpPr>
          <p:cNvPr id="3" name="组 2"/>
          <p:cNvGrpSpPr/>
          <p:nvPr/>
        </p:nvGrpSpPr>
        <p:grpSpPr>
          <a:xfrm rot="21325624">
            <a:off x="3334858" y="-58826"/>
            <a:ext cx="6282710" cy="6048289"/>
            <a:chOff x="3166872" y="205430"/>
            <a:chExt cx="6282710" cy="6048289"/>
          </a:xfrm>
        </p:grpSpPr>
        <p:sp>
          <p:nvSpPr>
            <p:cNvPr id="7" name="文本框 6"/>
            <p:cNvSpPr txBox="1"/>
            <p:nvPr/>
          </p:nvSpPr>
          <p:spPr>
            <a:xfrm rot="3753696">
              <a:off x="3208591" y="4602995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 Asia</a:t>
              </a:r>
              <a:endParaRPr kumimoji="1" lang="zh-CN" altLang="en-US" sz="1600" dirty="0"/>
            </a:p>
          </p:txBody>
        </p:sp>
        <p:sp>
          <p:nvSpPr>
            <p:cNvPr id="10" name="文本框 9"/>
            <p:cNvSpPr txBox="1"/>
            <p:nvPr/>
          </p:nvSpPr>
          <p:spPr>
            <a:xfrm rot="18144352">
              <a:off x="8430590" y="4738071"/>
              <a:ext cx="780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Europe</a:t>
              </a:r>
              <a:endParaRPr kumimoji="1" lang="zh-CN" altLang="en-US" sz="1600" dirty="0"/>
            </a:p>
          </p:txBody>
        </p:sp>
        <p:sp>
          <p:nvSpPr>
            <p:cNvPr id="11" name="文本框 10"/>
            <p:cNvSpPr txBox="1"/>
            <p:nvPr/>
          </p:nvSpPr>
          <p:spPr>
            <a:xfrm rot="984190">
              <a:off x="4932674" y="5915165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West Asia</a:t>
              </a:r>
              <a:endParaRPr kumimoji="1" lang="zh-CN" altLang="en-US" sz="1600" dirty="0"/>
            </a:p>
          </p:txBody>
        </p:sp>
        <p:sp>
          <p:nvSpPr>
            <p:cNvPr id="12" name="文本框 11"/>
            <p:cNvSpPr txBox="1"/>
            <p:nvPr/>
          </p:nvSpPr>
          <p:spPr>
            <a:xfrm rot="20730041">
              <a:off x="6466791" y="5902590"/>
              <a:ext cx="1622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err="1" smtClean="0"/>
                <a:t>Fmr</a:t>
              </a:r>
              <a:r>
                <a:rPr kumimoji="1" lang="en-US" altLang="zh-CN" sz="1600" dirty="0" smtClean="0"/>
                <a:t> Soviet Union</a:t>
              </a:r>
              <a:endParaRPr kumimoji="1" lang="zh-CN" altLang="en-US" sz="1600" dirty="0"/>
            </a:p>
          </p:txBody>
        </p:sp>
        <p:sp>
          <p:nvSpPr>
            <p:cNvPr id="13" name="文本框 12"/>
            <p:cNvSpPr txBox="1"/>
            <p:nvPr/>
          </p:nvSpPr>
          <p:spPr>
            <a:xfrm rot="4524695">
              <a:off x="8901002" y="2116562"/>
              <a:ext cx="72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Africa</a:t>
              </a:r>
              <a:endParaRPr kumimoji="1"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 rot="1477680">
              <a:off x="7111396" y="473304"/>
              <a:ext cx="1407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North America</a:t>
              </a:r>
              <a:endParaRPr kumimoji="1" lang="zh-CN" altLang="en-US" sz="1600" dirty="0"/>
            </a:p>
          </p:txBody>
        </p:sp>
        <p:sp>
          <p:nvSpPr>
            <p:cNvPr id="15" name="文本框 14"/>
            <p:cNvSpPr txBox="1"/>
            <p:nvPr/>
          </p:nvSpPr>
          <p:spPr>
            <a:xfrm rot="20648922">
              <a:off x="4814293" y="205430"/>
              <a:ext cx="1322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Latin America</a:t>
              </a:r>
              <a:endParaRPr kumimoji="1" lang="zh-CN" altLang="en-US" sz="1600" dirty="0"/>
            </a:p>
          </p:txBody>
        </p:sp>
        <p:sp>
          <p:nvSpPr>
            <p:cNvPr id="16" name="文本框 15"/>
            <p:cNvSpPr txBox="1"/>
            <p:nvPr/>
          </p:nvSpPr>
          <p:spPr>
            <a:xfrm rot="19031636">
              <a:off x="4052872" y="638997"/>
              <a:ext cx="859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Oceania</a:t>
              </a:r>
              <a:endParaRPr kumimoji="1" lang="zh-CN" altLang="en-US" sz="1600" dirty="0"/>
            </a:p>
          </p:txBody>
        </p:sp>
        <p:sp>
          <p:nvSpPr>
            <p:cNvPr id="17" name="文本框 16"/>
            <p:cNvSpPr txBox="1"/>
            <p:nvPr/>
          </p:nvSpPr>
          <p:spPr>
            <a:xfrm rot="17683478">
              <a:off x="3027128" y="1531776"/>
              <a:ext cx="1466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South-East Asia</a:t>
              </a:r>
              <a:endParaRPr kumimoji="1" lang="zh-CN" altLang="en-US" sz="1600" dirty="0"/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2877882" y="2849488"/>
              <a:ext cx="916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East Asia</a:t>
              </a:r>
              <a:endParaRPr kumimoji="1"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18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39"/>
    </mc:Choice>
    <mc:Fallback>
      <p:transition spd="slow" advTm="15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8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1" objId="19"/>
        <p14:stopEvt time="15139" objId="19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141319" y="3416656"/>
            <a:ext cx="9814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Which immigration to </a:t>
            </a:r>
            <a:r>
              <a:rPr kumimoji="1" lang="en-US" altLang="zh-CN" b="1" dirty="0"/>
              <a:t>North America </a:t>
            </a:r>
            <a:r>
              <a:rPr kumimoji="1" lang="en-US" altLang="zh-CN" dirty="0"/>
              <a:t>gets the largest population, from </a:t>
            </a:r>
            <a:r>
              <a:rPr kumimoji="1" lang="en-US" altLang="zh-CN" b="1" dirty="0"/>
              <a:t>South-east Asia or East Asia</a:t>
            </a:r>
            <a:r>
              <a:rPr kumimoji="1" lang="en-US" altLang="zh-CN" dirty="0"/>
              <a:t>?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29714" y="341665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547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75"/>
    </mc:Choice>
    <mc:Fallback>
      <p:transition spd="slow" advTm="1727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8" y="6323486"/>
            <a:ext cx="9808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Which immigration to </a:t>
            </a:r>
            <a:r>
              <a:rPr kumimoji="1" lang="en-US" altLang="zh-CN" b="1" dirty="0"/>
              <a:t>North America </a:t>
            </a:r>
            <a:r>
              <a:rPr kumimoji="1" lang="en-US" altLang="zh-CN" dirty="0"/>
              <a:t>gets the largest population, from </a:t>
            </a:r>
            <a:r>
              <a:rPr kumimoji="1" lang="en-US" altLang="zh-CN" b="1" dirty="0"/>
              <a:t>South-east Asia </a:t>
            </a:r>
            <a:r>
              <a:rPr kumimoji="1" lang="en-US" altLang="zh-CN" dirty="0"/>
              <a:t>or </a:t>
            </a:r>
            <a:r>
              <a:rPr kumimoji="1" lang="en-US" altLang="zh-CN" b="1" dirty="0"/>
              <a:t>East</a:t>
            </a:r>
            <a:r>
              <a:rPr kumimoji="1" lang="en-US" altLang="zh-CN" dirty="0"/>
              <a:t> </a:t>
            </a:r>
            <a:r>
              <a:rPr kumimoji="1" lang="en-US" altLang="zh-CN" b="1" dirty="0"/>
              <a:t>Asia</a:t>
            </a:r>
            <a:r>
              <a:rPr kumimoji="1" lang="en-US" altLang="zh-CN" dirty="0"/>
              <a:t>?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2-2</a:t>
            </a:r>
            <a:endParaRPr kumimoji="1" lang="zh-CN" altLang="en-US" b="1" dirty="0"/>
          </a:p>
        </p:txBody>
      </p:sp>
      <p:pic>
        <p:nvPicPr>
          <p:cNvPr id="19" name="circ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3040" y="28002"/>
            <a:ext cx="6192135" cy="5928272"/>
          </a:xfrm>
        </p:spPr>
      </p:pic>
      <p:grpSp>
        <p:nvGrpSpPr>
          <p:cNvPr id="20" name="组 19"/>
          <p:cNvGrpSpPr/>
          <p:nvPr/>
        </p:nvGrpSpPr>
        <p:grpSpPr>
          <a:xfrm rot="21325624">
            <a:off x="3334858" y="-58826"/>
            <a:ext cx="6282710" cy="6048289"/>
            <a:chOff x="3166872" y="205430"/>
            <a:chExt cx="6282710" cy="6048289"/>
          </a:xfrm>
        </p:grpSpPr>
        <p:sp>
          <p:nvSpPr>
            <p:cNvPr id="21" name="文本框 20"/>
            <p:cNvSpPr txBox="1"/>
            <p:nvPr/>
          </p:nvSpPr>
          <p:spPr>
            <a:xfrm rot="3753696">
              <a:off x="3208591" y="4602995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 Asia</a:t>
              </a:r>
              <a:endParaRPr kumimoji="1" lang="zh-CN" altLang="en-US" sz="1600" dirty="0"/>
            </a:p>
          </p:txBody>
        </p:sp>
        <p:sp>
          <p:nvSpPr>
            <p:cNvPr id="22" name="文本框 21"/>
            <p:cNvSpPr txBox="1"/>
            <p:nvPr/>
          </p:nvSpPr>
          <p:spPr>
            <a:xfrm rot="18144352">
              <a:off x="8430590" y="4738071"/>
              <a:ext cx="780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Europe</a:t>
              </a:r>
              <a:endParaRPr kumimoji="1" lang="zh-CN" altLang="en-US" sz="1600" dirty="0"/>
            </a:p>
          </p:txBody>
        </p:sp>
        <p:sp>
          <p:nvSpPr>
            <p:cNvPr id="23" name="文本框 22"/>
            <p:cNvSpPr txBox="1"/>
            <p:nvPr/>
          </p:nvSpPr>
          <p:spPr>
            <a:xfrm rot="984190">
              <a:off x="4932674" y="5915165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West Asia</a:t>
              </a:r>
              <a:endParaRPr kumimoji="1" lang="zh-CN" altLang="en-US" sz="1600" dirty="0"/>
            </a:p>
          </p:txBody>
        </p:sp>
        <p:sp>
          <p:nvSpPr>
            <p:cNvPr id="24" name="文本框 23"/>
            <p:cNvSpPr txBox="1"/>
            <p:nvPr/>
          </p:nvSpPr>
          <p:spPr>
            <a:xfrm rot="20730041">
              <a:off x="6466791" y="5902590"/>
              <a:ext cx="1622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err="1" smtClean="0"/>
                <a:t>Fmr</a:t>
              </a:r>
              <a:r>
                <a:rPr kumimoji="1" lang="en-US" altLang="zh-CN" sz="1600" dirty="0" smtClean="0"/>
                <a:t> Soviet Union</a:t>
              </a:r>
              <a:endParaRPr kumimoji="1" lang="zh-CN" altLang="en-US" sz="1600" dirty="0"/>
            </a:p>
          </p:txBody>
        </p:sp>
        <p:sp>
          <p:nvSpPr>
            <p:cNvPr id="25" name="文本框 24"/>
            <p:cNvSpPr txBox="1"/>
            <p:nvPr/>
          </p:nvSpPr>
          <p:spPr>
            <a:xfrm rot="4524695">
              <a:off x="8901002" y="2116562"/>
              <a:ext cx="72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Africa</a:t>
              </a:r>
              <a:endParaRPr kumimoji="1"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 rot="1477680">
              <a:off x="7111396" y="473304"/>
              <a:ext cx="1407693" cy="33855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North America</a:t>
              </a:r>
              <a:endParaRPr kumimoji="1" lang="zh-CN" altLang="en-US" sz="1600" dirty="0"/>
            </a:p>
          </p:txBody>
        </p:sp>
        <p:sp>
          <p:nvSpPr>
            <p:cNvPr id="27" name="文本框 26"/>
            <p:cNvSpPr txBox="1"/>
            <p:nvPr/>
          </p:nvSpPr>
          <p:spPr>
            <a:xfrm rot="20648922">
              <a:off x="4814293" y="205430"/>
              <a:ext cx="1322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Latin America</a:t>
              </a:r>
              <a:endParaRPr kumimoji="1" lang="zh-CN" altLang="en-US" sz="1600" dirty="0"/>
            </a:p>
          </p:txBody>
        </p:sp>
        <p:sp>
          <p:nvSpPr>
            <p:cNvPr id="28" name="文本框 27"/>
            <p:cNvSpPr txBox="1"/>
            <p:nvPr/>
          </p:nvSpPr>
          <p:spPr>
            <a:xfrm rot="19031636">
              <a:off x="4052872" y="638997"/>
              <a:ext cx="859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Oceania</a:t>
              </a:r>
              <a:endParaRPr kumimoji="1" lang="zh-CN" altLang="en-US" sz="1600" dirty="0"/>
            </a:p>
          </p:txBody>
        </p:sp>
        <p:sp>
          <p:nvSpPr>
            <p:cNvPr id="29" name="文本框 28"/>
            <p:cNvSpPr txBox="1"/>
            <p:nvPr/>
          </p:nvSpPr>
          <p:spPr>
            <a:xfrm rot="17683478">
              <a:off x="3027128" y="1531776"/>
              <a:ext cx="1466363" cy="33855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South-East Asia</a:t>
              </a:r>
              <a:endParaRPr kumimoji="1" lang="zh-CN" altLang="en-US" sz="1600" dirty="0"/>
            </a:p>
          </p:txBody>
        </p:sp>
        <p:sp>
          <p:nvSpPr>
            <p:cNvPr id="30" name="文本框 29"/>
            <p:cNvSpPr txBox="1"/>
            <p:nvPr/>
          </p:nvSpPr>
          <p:spPr>
            <a:xfrm rot="16200000">
              <a:off x="2877882" y="2849488"/>
              <a:ext cx="916533" cy="33855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East Asia</a:t>
              </a:r>
              <a:endParaRPr kumimoji="1"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5634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32"/>
    </mc:Choice>
    <mc:Fallback>
      <p:transition spd="slow" advTm="18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8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9" objId="19"/>
        <p14:stopEvt time="18132" objId="19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62313" y="3407031"/>
            <a:ext cx="9329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the top 4 </a:t>
            </a:r>
            <a:r>
              <a:rPr lang="en-US" altLang="zh-CN" dirty="0" smtClean="0"/>
              <a:t>immigrations from </a:t>
            </a:r>
            <a:r>
              <a:rPr lang="en-US" altLang="zh-CN" b="1" dirty="0"/>
              <a:t>South </a:t>
            </a:r>
            <a:r>
              <a:rPr lang="en-US" altLang="zh-CN" b="1" dirty="0" smtClean="0"/>
              <a:t>Asia </a:t>
            </a:r>
            <a:r>
              <a:rPr lang="en-US" altLang="zh-CN" dirty="0" smtClean="0"/>
              <a:t>in </a:t>
            </a:r>
            <a:r>
              <a:rPr lang="en-US" altLang="zh-CN" dirty="0"/>
              <a:t>increasing population order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323471" y="3407031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2198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92"/>
    </mc:Choice>
    <mc:Fallback>
      <p:transition spd="slow" advTm="1969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8" y="6323486"/>
            <a:ext cx="9329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the top 4 immigrations from </a:t>
            </a:r>
            <a:r>
              <a:rPr lang="en-US" altLang="zh-CN" b="1" dirty="0"/>
              <a:t>South Asia </a:t>
            </a:r>
            <a:r>
              <a:rPr lang="en-US" altLang="zh-CN" dirty="0"/>
              <a:t>in increasing population order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2-3</a:t>
            </a:r>
            <a:endParaRPr kumimoji="1" lang="zh-CN" altLang="en-US" b="1" dirty="0"/>
          </a:p>
        </p:txBody>
      </p:sp>
      <p:pic>
        <p:nvPicPr>
          <p:cNvPr id="19" name="circ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3040" y="28002"/>
            <a:ext cx="6192135" cy="5928272"/>
          </a:xfrm>
        </p:spPr>
      </p:pic>
      <p:grpSp>
        <p:nvGrpSpPr>
          <p:cNvPr id="20" name="组 19"/>
          <p:cNvGrpSpPr/>
          <p:nvPr/>
        </p:nvGrpSpPr>
        <p:grpSpPr>
          <a:xfrm rot="21325624">
            <a:off x="3334858" y="-58826"/>
            <a:ext cx="6282710" cy="6048289"/>
            <a:chOff x="3166872" y="205430"/>
            <a:chExt cx="6282710" cy="6048289"/>
          </a:xfrm>
        </p:grpSpPr>
        <p:sp>
          <p:nvSpPr>
            <p:cNvPr id="21" name="文本框 20"/>
            <p:cNvSpPr txBox="1"/>
            <p:nvPr/>
          </p:nvSpPr>
          <p:spPr>
            <a:xfrm rot="3753696">
              <a:off x="3208591" y="4602995"/>
              <a:ext cx="1061509" cy="33855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 Asia</a:t>
              </a:r>
              <a:endParaRPr kumimoji="1" lang="zh-CN" altLang="en-US" sz="1600" dirty="0"/>
            </a:p>
          </p:txBody>
        </p:sp>
        <p:sp>
          <p:nvSpPr>
            <p:cNvPr id="22" name="文本框 21"/>
            <p:cNvSpPr txBox="1"/>
            <p:nvPr/>
          </p:nvSpPr>
          <p:spPr>
            <a:xfrm rot="18144352">
              <a:off x="8430590" y="4738071"/>
              <a:ext cx="780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Europe</a:t>
              </a:r>
              <a:endParaRPr kumimoji="1" lang="zh-CN" altLang="en-US" sz="1600" dirty="0"/>
            </a:p>
          </p:txBody>
        </p:sp>
        <p:sp>
          <p:nvSpPr>
            <p:cNvPr id="23" name="文本框 22"/>
            <p:cNvSpPr txBox="1"/>
            <p:nvPr/>
          </p:nvSpPr>
          <p:spPr>
            <a:xfrm rot="984190">
              <a:off x="4932674" y="5915165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West Asia</a:t>
              </a:r>
              <a:endParaRPr kumimoji="1" lang="zh-CN" altLang="en-US" sz="1600" dirty="0"/>
            </a:p>
          </p:txBody>
        </p:sp>
        <p:sp>
          <p:nvSpPr>
            <p:cNvPr id="24" name="文本框 23"/>
            <p:cNvSpPr txBox="1"/>
            <p:nvPr/>
          </p:nvSpPr>
          <p:spPr>
            <a:xfrm rot="20730041">
              <a:off x="6466791" y="5902590"/>
              <a:ext cx="1622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err="1" smtClean="0"/>
                <a:t>Fmr</a:t>
              </a:r>
              <a:r>
                <a:rPr kumimoji="1" lang="en-US" altLang="zh-CN" sz="1600" dirty="0" smtClean="0"/>
                <a:t> Soviet Union</a:t>
              </a:r>
              <a:endParaRPr kumimoji="1" lang="zh-CN" altLang="en-US" sz="1600" dirty="0"/>
            </a:p>
          </p:txBody>
        </p:sp>
        <p:sp>
          <p:nvSpPr>
            <p:cNvPr id="25" name="文本框 24"/>
            <p:cNvSpPr txBox="1"/>
            <p:nvPr/>
          </p:nvSpPr>
          <p:spPr>
            <a:xfrm rot="4524695">
              <a:off x="8901002" y="2116562"/>
              <a:ext cx="72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Africa</a:t>
              </a:r>
              <a:endParaRPr kumimoji="1"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 rot="1477680">
              <a:off x="7111396" y="473304"/>
              <a:ext cx="1407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North America</a:t>
              </a:r>
              <a:endParaRPr kumimoji="1" lang="zh-CN" altLang="en-US" sz="1600" dirty="0"/>
            </a:p>
          </p:txBody>
        </p:sp>
        <p:sp>
          <p:nvSpPr>
            <p:cNvPr id="27" name="文本框 26"/>
            <p:cNvSpPr txBox="1"/>
            <p:nvPr/>
          </p:nvSpPr>
          <p:spPr>
            <a:xfrm rot="20648922">
              <a:off x="4814293" y="205430"/>
              <a:ext cx="1322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Latin America</a:t>
              </a:r>
              <a:endParaRPr kumimoji="1" lang="zh-CN" altLang="en-US" sz="1600" dirty="0"/>
            </a:p>
          </p:txBody>
        </p:sp>
        <p:sp>
          <p:nvSpPr>
            <p:cNvPr id="28" name="文本框 27"/>
            <p:cNvSpPr txBox="1"/>
            <p:nvPr/>
          </p:nvSpPr>
          <p:spPr>
            <a:xfrm rot="19031636">
              <a:off x="4052872" y="638997"/>
              <a:ext cx="859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Oceania</a:t>
              </a:r>
              <a:endParaRPr kumimoji="1" lang="zh-CN" altLang="en-US" sz="1600" dirty="0"/>
            </a:p>
          </p:txBody>
        </p:sp>
        <p:sp>
          <p:nvSpPr>
            <p:cNvPr id="29" name="文本框 28"/>
            <p:cNvSpPr txBox="1"/>
            <p:nvPr/>
          </p:nvSpPr>
          <p:spPr>
            <a:xfrm rot="17683478">
              <a:off x="3027128" y="1531776"/>
              <a:ext cx="1466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South-East Asia</a:t>
              </a:r>
              <a:endParaRPr kumimoji="1" lang="zh-CN" altLang="en-US" sz="1600" dirty="0"/>
            </a:p>
          </p:txBody>
        </p:sp>
        <p:sp>
          <p:nvSpPr>
            <p:cNvPr id="30" name="文本框 29"/>
            <p:cNvSpPr txBox="1"/>
            <p:nvPr/>
          </p:nvSpPr>
          <p:spPr>
            <a:xfrm rot="16200000">
              <a:off x="2877882" y="2849488"/>
              <a:ext cx="916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East Asia</a:t>
              </a:r>
              <a:endParaRPr kumimoji="1"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7558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59"/>
    </mc:Choice>
    <mc:Fallback>
      <p:transition spd="slow" advTm="36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8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9" objId="19"/>
        <p14:stopEvt time="36459" objId="19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Test 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4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7"/>
    </mc:Choice>
    <mc:Fallback>
      <p:transition spd="slow" advTm="850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39B5-E023-6442-8C5E-953A84E8BB6C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8484" y="2707522"/>
            <a:ext cx="1935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Boxplot</a:t>
            </a:r>
            <a:endParaRPr kumimoji="1" lang="zh-CN" altLang="en-US" sz="4400" dirty="0"/>
          </a:p>
        </p:txBody>
      </p:sp>
      <p:cxnSp>
        <p:nvCxnSpPr>
          <p:cNvPr id="11" name="直线连接符 10"/>
          <p:cNvCxnSpPr/>
          <p:nvPr/>
        </p:nvCxnSpPr>
        <p:spPr>
          <a:xfrm>
            <a:off x="350195" y="3618690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45" y="854339"/>
            <a:ext cx="4445000" cy="46609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275202" y="5612629"/>
            <a:ext cx="763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Up/Down-&gt; Increase from </a:t>
            </a:r>
            <a:r>
              <a:rPr kumimoji="1" lang="en-US" altLang="zh-CN" dirty="0"/>
              <a:t>Median (‘Up’) or </a:t>
            </a:r>
            <a:r>
              <a:rPr kumimoji="1" lang="en-US" altLang="zh-CN" dirty="0" smtClean="0"/>
              <a:t>Decrease from Median (‘Down’)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Up/Down Bar Height -&gt; Distribution Compactness of ‘Up’ or ‘Down’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7437099" y="2668125"/>
            <a:ext cx="189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H="1">
            <a:off x="7437099" y="3513544"/>
            <a:ext cx="189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336505" y="248345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Up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336505" y="3331859"/>
            <a:ext cx="73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Down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67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74"/>
    </mc:Choice>
    <mc:Fallback>
      <p:transition spd="slow" advTm="3787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39B5-E023-6442-8C5E-953A84E8BB6C}" type="slidenum">
              <a:rPr kumimoji="1" lang="zh-CN" altLang="en-US" smtClean="0"/>
              <a:t>20</a:t>
            </a:fld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2410690" y="3507971"/>
            <a:ext cx="365760" cy="4322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2892829" y="4522124"/>
            <a:ext cx="681644" cy="498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3710246" y="3409604"/>
            <a:ext cx="529245" cy="5306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1745673" y="4987636"/>
            <a:ext cx="448887" cy="2493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3025833" y="5436524"/>
            <a:ext cx="66502" cy="4821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450468" y="2943863"/>
            <a:ext cx="15904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Graph</a:t>
            </a:r>
            <a:endParaRPr kumimoji="1" lang="zh-CN" altLang="en-US" sz="4400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808442" y="3855031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058154" y="6075144"/>
            <a:ext cx="610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Same Color with Black Frame -&gt; Clique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Stroke width -&gt; </a:t>
            </a:r>
            <a:r>
              <a:rPr kumimoji="1" lang="en-US" altLang="zh-CN" dirty="0"/>
              <a:t>Clique Size (Number of nodes in the </a:t>
            </a:r>
            <a:r>
              <a:rPr kumimoji="1" lang="en-US" altLang="zh-CN" dirty="0" smtClean="0"/>
              <a:t>clique)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072" y="1205037"/>
            <a:ext cx="3985509" cy="46058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860" y="4237563"/>
            <a:ext cx="2474940" cy="1837581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2976832" y="6398309"/>
            <a:ext cx="231006" cy="23100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436569" y="6398309"/>
            <a:ext cx="231006" cy="23100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54742" y="6037727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small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239491" y="6028977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large</a:t>
            </a:r>
            <a:endParaRPr kumimoji="1" lang="zh-CN" altLang="en-US" dirty="0"/>
          </a:p>
        </p:txBody>
      </p:sp>
      <p:cxnSp>
        <p:nvCxnSpPr>
          <p:cNvPr id="10" name="直线箭头连接符 9"/>
          <p:cNvCxnSpPr/>
          <p:nvPr/>
        </p:nvCxnSpPr>
        <p:spPr>
          <a:xfrm>
            <a:off x="3339966" y="6513812"/>
            <a:ext cx="8995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89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87"/>
    </mc:Choice>
    <mc:Fallback>
      <p:transition spd="slow" advTm="710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153" y="1882943"/>
            <a:ext cx="4683693" cy="44925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75683" y="1105913"/>
            <a:ext cx="11158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visualizing a social network between people in different </a:t>
            </a:r>
            <a:r>
              <a:rPr kumimoji="1" lang="en-US" altLang="zh-CN" sz="3200" dirty="0" err="1" smtClean="0"/>
              <a:t>contries</a:t>
            </a:r>
            <a:r>
              <a:rPr kumimoji="1" lang="is-IS" altLang="zh-CN" sz="3200" dirty="0" smtClean="0"/>
              <a:t>…</a:t>
            </a:r>
            <a:endParaRPr kumimoji="1" lang="zh-CN" altLang="en-US" sz="3200" dirty="0"/>
          </a:p>
        </p:txBody>
      </p:sp>
      <p:sp>
        <p:nvSpPr>
          <p:cNvPr id="6" name="椭圆 5"/>
          <p:cNvSpPr/>
          <p:nvPr/>
        </p:nvSpPr>
        <p:spPr>
          <a:xfrm>
            <a:off x="3628777" y="1882943"/>
            <a:ext cx="4809069" cy="4809069"/>
          </a:xfrm>
          <a:prstGeom prst="ellipse">
            <a:avLst/>
          </a:prstGeom>
          <a:blipFill dpi="0" rotWithShape="1">
            <a:blip r:embed="rId4">
              <a:alphaModFix amt="6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500534" y="3539629"/>
            <a:ext cx="247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Node -&gt; People</a:t>
            </a:r>
          </a:p>
          <a:p>
            <a:r>
              <a:rPr kumimoji="1" lang="en-US" altLang="zh-CN" dirty="0" smtClean="0"/>
              <a:t>Color -&gt; Country</a:t>
            </a:r>
          </a:p>
          <a:p>
            <a:r>
              <a:rPr kumimoji="1" lang="en-US" altLang="zh-CN" dirty="0" smtClean="0"/>
              <a:t>Link -&gt; Social connection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60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9"/>
    </mc:Choice>
    <mc:Fallback>
      <p:transition spd="slow" advTm="984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42446" y="3349279"/>
            <a:ext cx="462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/>
              <a:t>Which country </a:t>
            </a:r>
            <a:r>
              <a:rPr lang="en-US" altLang="zh-CN" dirty="0" smtClean="0"/>
              <a:t>has the </a:t>
            </a:r>
            <a:r>
              <a:rPr lang="en-US" altLang="zh-CN" dirty="0"/>
              <a:t>largest clique?</a:t>
            </a:r>
            <a:endParaRPr lang="zh-CN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3501987" y="3349279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0908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3"/>
    </mc:Choice>
    <mc:Fallback>
      <p:transition spd="slow" advTm="457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94392" y="6323486"/>
            <a:ext cx="568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/>
              <a:t>Which country </a:t>
            </a:r>
            <a:r>
              <a:rPr lang="en-US" altLang="zh-CN" dirty="0" smtClean="0"/>
              <a:t>has the </a:t>
            </a:r>
            <a:r>
              <a:rPr lang="en-US" altLang="zh-CN" dirty="0"/>
              <a:t>largest clique?</a:t>
            </a:r>
            <a:endParaRPr lang="zh-CN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3-1</a:t>
            </a:r>
            <a:endParaRPr kumimoji="1"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35000"/>
            <a:ext cx="5334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3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29"/>
    </mc:Choice>
    <mc:Fallback>
      <p:transition spd="slow" advTm="842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34039" y="3330029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3-2</a:t>
            </a:r>
            <a:endParaRPr kumimoji="1"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3145644" y="3330029"/>
            <a:ext cx="872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Does the </a:t>
            </a:r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</a:rPr>
              <a:t>dark</a:t>
            </a:r>
            <a:r>
              <a:rPr kumimoji="1"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</a:rPr>
              <a:t>orange country</a:t>
            </a:r>
            <a:r>
              <a:rPr kumimoji="1" lang="en-US" altLang="zh-CN" dirty="0" smtClean="0"/>
              <a:t> have a larger clique than that of the </a:t>
            </a:r>
            <a:r>
              <a:rPr kumimoji="1" lang="en-US" altLang="zh-CN" b="1" dirty="0" smtClean="0">
                <a:solidFill>
                  <a:schemeClr val="accent5">
                    <a:lumMod val="75000"/>
                  </a:schemeClr>
                </a:solidFill>
              </a:rPr>
              <a:t>dark blue country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659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6"/>
    </mc:Choice>
    <mc:Fallback>
      <p:transition spd="slow" advTm="873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02401" y="6323486"/>
            <a:ext cx="846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Does the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</a:rPr>
              <a:t>dark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</a:rPr>
              <a:t>orange country</a:t>
            </a:r>
            <a:r>
              <a:rPr kumimoji="1" lang="en-US" altLang="zh-CN" dirty="0"/>
              <a:t> have a larger clique than that of the </a:t>
            </a:r>
            <a:r>
              <a:rPr kumimoji="1" lang="en-US" altLang="zh-CN" b="1" dirty="0">
                <a:solidFill>
                  <a:schemeClr val="accent5">
                    <a:lumMod val="75000"/>
                  </a:schemeClr>
                </a:solidFill>
              </a:rPr>
              <a:t>dark blue country</a:t>
            </a:r>
            <a:r>
              <a:rPr kumimoji="1" lang="en-US" altLang="zh-CN" dirty="0"/>
              <a:t>?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3-2</a:t>
            </a:r>
            <a:endParaRPr kumimoji="1"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35000"/>
            <a:ext cx="5334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8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10"/>
    </mc:Choice>
    <mc:Fallback>
      <p:transition spd="slow" advTm="3001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99530" y="3253027"/>
            <a:ext cx="930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</a:t>
            </a:r>
            <a:r>
              <a:rPr lang="en-US" altLang="zh-CN" dirty="0" smtClean="0"/>
              <a:t>the countries in increasing clique </a:t>
            </a:r>
            <a:r>
              <a:rPr lang="en-US" altLang="zh-CN" dirty="0"/>
              <a:t>size </a:t>
            </a:r>
            <a:r>
              <a:rPr lang="en-US" altLang="zh-CN" dirty="0" smtClean="0"/>
              <a:t>order </a:t>
            </a:r>
          </a:p>
          <a:p>
            <a:r>
              <a:rPr lang="en-US" altLang="zh-CN" dirty="0" smtClean="0"/>
              <a:t>(order does not matter when the size is equal)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60688" y="3253027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5359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97"/>
    </mc:Choice>
    <mc:Fallback>
      <p:transition spd="slow" advTm="1899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02401" y="6323486"/>
            <a:ext cx="950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the countries in increasing clique size </a:t>
            </a:r>
            <a:r>
              <a:rPr lang="en-US" altLang="zh-CN" dirty="0" smtClean="0"/>
              <a:t>order (</a:t>
            </a:r>
            <a:r>
              <a:rPr lang="en-US" altLang="zh-CN" dirty="0"/>
              <a:t>order does not matter when the size is equal)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3-3</a:t>
            </a:r>
            <a:endParaRPr kumimoji="1"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35000"/>
            <a:ext cx="5334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25"/>
    </mc:Choice>
    <mc:Fallback>
      <p:transition spd="slow" advTm="73825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Want a Break?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82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9"/>
    </mc:Choice>
    <mc:Fallback>
      <p:transition spd="slow" advTm="314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Test 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45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5"/>
    </mc:Choice>
    <mc:Fallback>
      <p:transition spd="slow" advTm="147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480" y="2092392"/>
            <a:ext cx="7588796" cy="3913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76224" y="1105913"/>
            <a:ext cx="9677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visualizing the age distribution of people in 10 groups ... </a:t>
            </a:r>
            <a:endParaRPr kumimoji="1"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2293408" y="580731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Female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270764" y="580731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</a:t>
            </a:r>
            <a:r>
              <a:rPr kumimoji="1" lang="en-US" altLang="zh-CN" smtClean="0"/>
              <a:t>ale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582018" y="2254881"/>
            <a:ext cx="604471" cy="3571889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99946" y="2254881"/>
            <a:ext cx="594324" cy="3571585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55216" y="2254881"/>
            <a:ext cx="634482" cy="3586186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2178996" y="2509736"/>
            <a:ext cx="0" cy="3258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576741" y="3920672"/>
            <a:ext cx="54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Age</a:t>
            </a:r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328685" y="2254881"/>
            <a:ext cx="605839" cy="3571889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609802" y="2254881"/>
            <a:ext cx="554746" cy="3586186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387121" y="2254881"/>
            <a:ext cx="554746" cy="3586186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158342" y="2224917"/>
            <a:ext cx="554746" cy="3586186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94336" y="2254881"/>
            <a:ext cx="554746" cy="3586186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654428" y="2254881"/>
            <a:ext cx="554746" cy="3586186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414520" y="2270840"/>
            <a:ext cx="554746" cy="3586186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147987" y="5857026"/>
            <a:ext cx="105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Group 10</a:t>
            </a:r>
            <a:endParaRPr kumimoji="1" lang="zh-CN" altLang="en-US" dirty="0"/>
          </a:p>
        </p:txBody>
      </p:sp>
      <p:cxnSp>
        <p:nvCxnSpPr>
          <p:cNvPr id="31" name="直线箭头连接符 30"/>
          <p:cNvCxnSpPr/>
          <p:nvPr/>
        </p:nvCxnSpPr>
        <p:spPr>
          <a:xfrm>
            <a:off x="5655522" y="6041612"/>
            <a:ext cx="3321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0136401" y="2919716"/>
            <a:ext cx="172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Color -&gt; Country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739511" y="6167773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Group1</a:t>
            </a:r>
            <a:endParaRPr kumimoji="1" lang="zh-CN" altLang="en-US" dirty="0"/>
          </a:p>
        </p:txBody>
      </p:sp>
      <p:cxnSp>
        <p:nvCxnSpPr>
          <p:cNvPr id="8" name="直线连接符 7"/>
          <p:cNvCxnSpPr/>
          <p:nvPr/>
        </p:nvCxnSpPr>
        <p:spPr>
          <a:xfrm flipH="1" flipV="1">
            <a:off x="2836112" y="6121279"/>
            <a:ext cx="323240" cy="1260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 flipH="1">
            <a:off x="3267908" y="6107071"/>
            <a:ext cx="282252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984851" y="584887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Female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4962207" y="584887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</a:t>
            </a:r>
            <a:r>
              <a:rPr kumimoji="1" lang="en-US" altLang="zh-CN" smtClean="0"/>
              <a:t>ale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430954" y="6209337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Group2</a:t>
            </a:r>
            <a:endParaRPr kumimoji="1" lang="zh-CN" altLang="en-US" dirty="0"/>
          </a:p>
        </p:txBody>
      </p:sp>
      <p:cxnSp>
        <p:nvCxnSpPr>
          <p:cNvPr id="41" name="直线连接符 40"/>
          <p:cNvCxnSpPr/>
          <p:nvPr/>
        </p:nvCxnSpPr>
        <p:spPr>
          <a:xfrm flipH="1" flipV="1">
            <a:off x="4478162" y="6147345"/>
            <a:ext cx="323240" cy="1260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 flipH="1">
            <a:off x="4909958" y="6133137"/>
            <a:ext cx="282252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44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0"/>
    </mc:Choice>
    <mc:Fallback>
      <p:transition spd="slow" advTm="1982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342" y="1523657"/>
            <a:ext cx="4276310" cy="4213948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39B5-E023-6442-8C5E-953A84E8BB6C}" type="slidenum">
              <a:rPr kumimoji="1" lang="zh-CN" altLang="en-US" smtClean="0"/>
              <a:t>30</a:t>
            </a:fld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2410690" y="3507971"/>
            <a:ext cx="365760" cy="4322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2892829" y="4522124"/>
            <a:ext cx="681644" cy="498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3710246" y="3409604"/>
            <a:ext cx="529245" cy="5306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1745673" y="4987636"/>
            <a:ext cx="448887" cy="2493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3025833" y="5436524"/>
            <a:ext cx="66502" cy="4821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450468" y="2943863"/>
            <a:ext cx="1692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Matrix</a:t>
            </a:r>
            <a:endParaRPr kumimoji="1" lang="zh-CN" altLang="en-US" sz="4400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808442" y="3855031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98783" y="5816355"/>
            <a:ext cx="634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Cells with Black Frame -&gt; Clique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Expanding Area -&gt; Clique Size (number of nodes in the clique)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6871" y="2479519"/>
            <a:ext cx="2001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Connection </a:t>
            </a:r>
            <a:r>
              <a:rPr kumimoji="1" lang="en-US" altLang="zh-CN" smtClean="0"/>
              <a:t>from “Child1” to “Child2”</a:t>
            </a:r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5322722" y="3118626"/>
            <a:ext cx="403412" cy="325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180946" y="4134918"/>
            <a:ext cx="1245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Clique: full connection among nodes </a:t>
            </a:r>
            <a:endParaRPr kumimoji="1" lang="zh-CN" altLang="en-US" dirty="0"/>
          </a:p>
        </p:txBody>
      </p:sp>
      <p:cxnSp>
        <p:nvCxnSpPr>
          <p:cNvPr id="23" name="直线箭头连接符 22"/>
          <p:cNvCxnSpPr/>
          <p:nvPr/>
        </p:nvCxnSpPr>
        <p:spPr>
          <a:xfrm flipH="1">
            <a:off x="7868237" y="4328257"/>
            <a:ext cx="394447" cy="379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82" y="3125850"/>
            <a:ext cx="2580522" cy="2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35"/>
    </mc:Choice>
    <mc:Fallback>
      <p:transition spd="slow" advTm="3983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67" y="2050181"/>
            <a:ext cx="4354788" cy="43265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75683" y="1105913"/>
            <a:ext cx="11374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visualizing a social network between people in different countries</a:t>
            </a:r>
            <a:r>
              <a:rPr kumimoji="1" lang="is-IS" altLang="zh-CN" sz="3200" dirty="0" smtClean="0"/>
              <a:t>…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7673186" y="3289372"/>
            <a:ext cx="3313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Node -&gt; People</a:t>
            </a:r>
          </a:p>
          <a:p>
            <a:r>
              <a:rPr kumimoji="1" lang="en-US" altLang="zh-CN" dirty="0" smtClean="0"/>
              <a:t>Color -&gt; Country</a:t>
            </a:r>
          </a:p>
          <a:p>
            <a:r>
              <a:rPr kumimoji="1" lang="en-US" altLang="zh-CN" dirty="0" smtClean="0"/>
              <a:t>Gray cell -&gt; Social connection</a:t>
            </a:r>
          </a:p>
          <a:p>
            <a:r>
              <a:rPr kumimoji="1" lang="en-US" altLang="zh-CN" dirty="0" smtClean="0"/>
              <a:t>Blank cell -&gt; No social </a:t>
            </a:r>
            <a:r>
              <a:rPr kumimoji="1" lang="en-US" altLang="zh-CN" dirty="0"/>
              <a:t>connection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133667" y="2050181"/>
            <a:ext cx="4354788" cy="4329322"/>
          </a:xfrm>
          <a:prstGeom prst="rect">
            <a:avLst/>
          </a:prstGeom>
          <a:blipFill dpi="0" rotWithShape="1">
            <a:blip r:embed="rId4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90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53"/>
    </mc:Choice>
    <mc:Fallback>
      <p:transition spd="slow" advTm="1715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85830" y="3358905"/>
            <a:ext cx="568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/>
              <a:t>Which clique is the largest?</a:t>
            </a:r>
            <a:endParaRPr lang="zh-CN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3838872" y="3358905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4840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4"/>
    </mc:Choice>
    <mc:Fallback>
      <p:transition spd="slow" advTm="229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568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/>
              <a:t>Which clique is the </a:t>
            </a:r>
            <a:r>
              <a:rPr lang="en-US" altLang="zh-CN" dirty="0" smtClean="0"/>
              <a:t>largest?</a:t>
            </a:r>
            <a:endParaRPr lang="zh-CN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4-1</a:t>
            </a:r>
            <a:endParaRPr kumimoji="1" lang="zh-CN" altLang="en-US" b="1" dirty="0"/>
          </a:p>
        </p:txBody>
      </p:sp>
      <p:pic>
        <p:nvPicPr>
          <p:cNvPr id="2" name="matr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6232" y="107466"/>
            <a:ext cx="5930849" cy="57992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87669" y="3608817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687669" y="1964000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2989355" y="2148666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2989355" y="3793483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687669" y="1161428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687669" y="441528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15" name="直线箭头连接符 14"/>
          <p:cNvCxnSpPr/>
          <p:nvPr/>
        </p:nvCxnSpPr>
        <p:spPr>
          <a:xfrm>
            <a:off x="2989355" y="626194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2989355" y="1346094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687669" y="4343243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687669" y="2896046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2989355" y="3080712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2989355" y="4527909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687669" y="5447000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cxnSp>
        <p:nvCxnSpPr>
          <p:cNvPr id="22" name="直线箭头连接符 21"/>
          <p:cNvCxnSpPr/>
          <p:nvPr/>
        </p:nvCxnSpPr>
        <p:spPr>
          <a:xfrm>
            <a:off x="2989355" y="5631666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7"/>
    </mc:Choice>
    <mc:Fallback>
      <p:transition spd="slow" advTm="6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2" objId="2"/>
        <p14:stopEvt time="6557" objId="2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01816" y="3291528"/>
            <a:ext cx="568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/>
              <a:t>Which clique has a larger number of nodes, 3 or 5?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62973" y="3291528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96666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9"/>
    </mc:Choice>
    <mc:Fallback>
      <p:transition spd="slow" advTm="3369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568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/>
              <a:t>Which clique has larger number of nodes, 3 or 5?</a:t>
            </a:r>
            <a:endParaRPr lang="zh-CN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4-2</a:t>
            </a:r>
            <a:endParaRPr kumimoji="1" lang="zh-CN" altLang="en-US" b="1" dirty="0"/>
          </a:p>
        </p:txBody>
      </p:sp>
      <p:pic>
        <p:nvPicPr>
          <p:cNvPr id="2" name="matr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6232" y="107466"/>
            <a:ext cx="5930849" cy="57992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52915" y="3656943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552915" y="2012126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2854601" y="2196792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2854601" y="3841609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9"/>
    </mc:Choice>
    <mc:Fallback>
      <p:transition spd="slow" advTm="9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0" objId="2"/>
        <p14:stopEvt time="9759" objId="2"/>
      </p14:showEvt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175584" y="3272277"/>
            <a:ext cx="568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all cliques in ascending order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636741" y="3272277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6267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0"/>
    </mc:Choice>
    <mc:Fallback>
      <p:transition spd="slow" advTm="477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568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all cliques in ascending </a:t>
            </a:r>
            <a:r>
              <a:rPr lang="en-US" altLang="zh-CN" dirty="0" smtClean="0"/>
              <a:t>order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4-3</a:t>
            </a:r>
            <a:endParaRPr kumimoji="1" lang="zh-CN" altLang="en-US" b="1" dirty="0"/>
          </a:p>
        </p:txBody>
      </p:sp>
      <p:pic>
        <p:nvPicPr>
          <p:cNvPr id="2" name="matr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6232" y="107466"/>
            <a:ext cx="5930849" cy="57992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87669" y="3608817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687669" y="1964000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2989355" y="2148666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2989355" y="3793483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687669" y="1161428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687669" y="441528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15" name="直线箭头连接符 14"/>
          <p:cNvCxnSpPr/>
          <p:nvPr/>
        </p:nvCxnSpPr>
        <p:spPr>
          <a:xfrm>
            <a:off x="2989355" y="626194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2989355" y="1346094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687669" y="4343243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687669" y="2896046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2989355" y="3080712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2989355" y="4527909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687669" y="5447000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cxnSp>
        <p:nvCxnSpPr>
          <p:cNvPr id="22" name="直线箭头连接符 21"/>
          <p:cNvCxnSpPr/>
          <p:nvPr/>
        </p:nvCxnSpPr>
        <p:spPr>
          <a:xfrm>
            <a:off x="2989355" y="5631666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72"/>
    </mc:Choice>
    <mc:Fallback>
      <p:transition spd="slow" advTm="20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9" objId="2"/>
        <p14:stopEvt time="20272" objId="2"/>
      </p14:showEvt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Test 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094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1"/>
    </mc:Choice>
    <mc:Fallback>
      <p:transition spd="slow" advTm="1401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8442" y="2950653"/>
            <a:ext cx="33212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smtClean="0"/>
              <a:t>Circle Packing</a:t>
            </a:r>
            <a:endParaRPr kumimoji="1" lang="zh-CN" altLang="en-US" sz="4400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1077382" y="3855031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141" y="1424539"/>
            <a:ext cx="4147346" cy="50865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11051" y="5056769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Hue  </a:t>
            </a:r>
            <a:r>
              <a:rPr kumimoji="1" lang="en-US" altLang="zh-CN" smtClean="0"/>
              <a:t>-&gt; Level</a:t>
            </a:r>
            <a:endParaRPr kumimoji="1" lang="en-US" altLang="zh-CN" dirty="0" smtClean="0"/>
          </a:p>
        </p:txBody>
      </p:sp>
      <p:sp>
        <p:nvSpPr>
          <p:cNvPr id="3" name="椭圆 2"/>
          <p:cNvSpPr/>
          <p:nvPr/>
        </p:nvSpPr>
        <p:spPr>
          <a:xfrm>
            <a:off x="10020136" y="2544672"/>
            <a:ext cx="560832" cy="560832"/>
          </a:xfrm>
          <a:prstGeom prst="ellipse">
            <a:avLst/>
          </a:prstGeom>
          <a:solidFill>
            <a:srgbClr val="72C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48106" y="262823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</a:t>
            </a:r>
            <a:endParaRPr kumimoji="1"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8387590" y="4408923"/>
            <a:ext cx="560832" cy="560832"/>
          </a:xfrm>
          <a:prstGeom prst="ellipse">
            <a:avLst/>
          </a:prstGeom>
          <a:solidFill>
            <a:srgbClr val="72C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 flipH="1">
            <a:off x="8547961" y="4492481"/>
            <a:ext cx="13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78"/>
    </mc:Choice>
    <mc:Fallback>
      <p:transition spd="slow" advTm="15887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24890" y="3512910"/>
            <a:ext cx="9329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/>
              <a:t>Which group has the most compact ‘Up’ </a:t>
            </a:r>
            <a:r>
              <a:rPr lang="en-US" altLang="zh-CN" b="1" dirty="0" smtClean="0"/>
              <a:t>OR</a:t>
            </a:r>
            <a:r>
              <a:rPr lang="en-US" altLang="zh-CN" dirty="0" smtClean="0"/>
              <a:t> </a:t>
            </a:r>
            <a:r>
              <a:rPr lang="en-US" altLang="zh-CN" dirty="0"/>
              <a:t>‘Down’ age distribution</a:t>
            </a:r>
            <a:r>
              <a:rPr lang="en-US" altLang="zh-CN" dirty="0" smtClean="0"/>
              <a:t>? and </a:t>
            </a:r>
            <a:r>
              <a:rPr lang="en-US" altLang="zh-CN" dirty="0"/>
              <a:t>which one has the least?</a:t>
            </a:r>
            <a:endParaRPr lang="zh-CN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86047" y="3512910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7250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61"/>
    </mc:Choice>
    <mc:Fallback>
      <p:transition spd="slow" advTm="1616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105913"/>
            <a:ext cx="9228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visualizing </a:t>
            </a:r>
            <a:r>
              <a:rPr kumimoji="1" lang="en-US" altLang="zh-CN" sz="3200" smtClean="0"/>
              <a:t>a hierarchy </a:t>
            </a:r>
            <a:r>
              <a:rPr kumimoji="1" lang="en-US" altLang="zh-CN" sz="3200" dirty="0" smtClean="0"/>
              <a:t>of topics in an academic field</a:t>
            </a:r>
            <a:r>
              <a:rPr kumimoji="1" lang="is-IS" altLang="zh-CN" sz="3200" dirty="0" smtClean="0"/>
              <a:t>…</a:t>
            </a:r>
            <a:r>
              <a:rPr kumimoji="1" lang="en-US" altLang="zh-CN" sz="3200" dirty="0" smtClean="0"/>
              <a:t> </a:t>
            </a:r>
            <a:endParaRPr kumimoji="1"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755" y="1881227"/>
            <a:ext cx="4909779" cy="479413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810625" y="1959866"/>
            <a:ext cx="4553446" cy="4553446"/>
          </a:xfrm>
          <a:prstGeom prst="ellipse">
            <a:avLst/>
          </a:prstGeom>
          <a:blipFill dpi="0" rotWithShape="1">
            <a:blip r:embed="rId4">
              <a:alphaModFix amt="4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80371" y="3185962"/>
            <a:ext cx="219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Circle -&gt; Topic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Size -&gt; </a:t>
            </a:r>
            <a:r>
              <a:rPr kumimoji="1" lang="en-US" altLang="zh-CN" dirty="0" smtClean="0"/>
              <a:t>Prevalence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97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34"/>
    </mc:Choice>
    <mc:Fallback>
      <p:transition spd="slow" advTm="5413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309310" y="3224152"/>
            <a:ext cx="917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Does the sub-tree ‘</a:t>
            </a:r>
            <a:r>
              <a:rPr lang="en-US" altLang="zh-CN" dirty="0" err="1" smtClean="0"/>
              <a:t>util</a:t>
            </a:r>
            <a:r>
              <a:rPr lang="en-US" altLang="zh-CN" dirty="0" smtClean="0"/>
              <a:t>’ contain any node in the deepest level?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770468" y="3224152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0837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7"/>
    </mc:Choice>
    <mc:Fallback>
      <p:transition spd="slow" advTm="8477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102783"/>
            <a:ext cx="6489700" cy="629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8" y="6323486"/>
            <a:ext cx="831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Does the sub-tree ‘</a:t>
            </a:r>
            <a:r>
              <a:rPr lang="en-US" altLang="zh-CN" dirty="0" err="1"/>
              <a:t>util</a:t>
            </a:r>
            <a:r>
              <a:rPr lang="en-US" altLang="zh-CN" dirty="0"/>
              <a:t>’ contain any node in the deepest level?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5-1</a:t>
            </a:r>
            <a:endParaRPr kumimoji="1"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8065970" y="5538394"/>
            <a:ext cx="48923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util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8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59"/>
    </mc:Choice>
    <mc:Fallback>
      <p:transition spd="slow" advTm="1075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30178" y="3339655"/>
            <a:ext cx="827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Is the sub-tree ‘data’ deeper than the </a:t>
            </a:r>
            <a:r>
              <a:rPr kumimoji="1" lang="en-US" altLang="zh-CN" dirty="0" err="1" smtClean="0"/>
              <a:t>subtree</a:t>
            </a:r>
            <a:r>
              <a:rPr kumimoji="1" lang="en-US" altLang="zh-CN" dirty="0" smtClean="0"/>
              <a:t> ‘</a:t>
            </a:r>
            <a:r>
              <a:rPr kumimoji="1" lang="en-US" altLang="zh-CN" dirty="0" err="1" smtClean="0"/>
              <a:t>util</a:t>
            </a:r>
            <a:r>
              <a:rPr kumimoji="1" lang="en-US" altLang="zh-CN" dirty="0" smtClean="0"/>
              <a:t>’ ?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91335" y="3339655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82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5"/>
    </mc:Choice>
    <mc:Fallback>
      <p:transition spd="slow" advTm="7285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102783"/>
            <a:ext cx="6489700" cy="629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568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Is the sub-tree ‘data’ deeper than the </a:t>
            </a:r>
            <a:r>
              <a:rPr kumimoji="1" lang="en-US" altLang="zh-CN" dirty="0" err="1"/>
              <a:t>subtree</a:t>
            </a:r>
            <a:r>
              <a:rPr kumimoji="1" lang="en-US" altLang="zh-CN" dirty="0"/>
              <a:t> ‘</a:t>
            </a:r>
            <a:r>
              <a:rPr kumimoji="1" lang="en-US" altLang="zh-CN" dirty="0" err="1"/>
              <a:t>util</a:t>
            </a:r>
            <a:r>
              <a:rPr kumimoji="1" lang="en-US" altLang="zh-CN" dirty="0"/>
              <a:t>’ ?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5-2</a:t>
            </a:r>
            <a:endParaRPr kumimoji="1"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8065970" y="5538394"/>
            <a:ext cx="48923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util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645342" y="1888815"/>
            <a:ext cx="59984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data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9262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0"/>
    </mc:Choice>
    <mc:Fallback>
      <p:transition spd="slow" advTm="848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248438" y="3179783"/>
            <a:ext cx="9709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Sort the </a:t>
            </a:r>
            <a:r>
              <a:rPr lang="en-US" altLang="zh-CN" dirty="0" err="1" smtClean="0"/>
              <a:t>subtrees</a:t>
            </a:r>
            <a:r>
              <a:rPr lang="en-US" altLang="zh-CN" dirty="0" smtClean="0"/>
              <a:t> ‘analytics’, ‘data’ and ‘query’ in increasing depth order</a:t>
            </a:r>
          </a:p>
          <a:p>
            <a:r>
              <a:rPr lang="en-US" altLang="zh-CN" dirty="0" smtClean="0"/>
              <a:t> (order doesn’t matter when the depth is equal) 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3724" y="3179783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5488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7"/>
    </mc:Choice>
    <mc:Fallback>
      <p:transition spd="slow" advTm="12537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102783"/>
            <a:ext cx="6489700" cy="629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156" y="6144768"/>
            <a:ext cx="11347002" cy="6105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8" y="6158894"/>
            <a:ext cx="10135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the </a:t>
            </a:r>
            <a:r>
              <a:rPr lang="en-US" altLang="zh-CN" dirty="0" err="1"/>
              <a:t>subtrees</a:t>
            </a:r>
            <a:r>
              <a:rPr lang="en-US" altLang="zh-CN" dirty="0"/>
              <a:t> ‘analytics’, ‘data’ and ‘query’ in increasing depth order</a:t>
            </a:r>
          </a:p>
          <a:p>
            <a:r>
              <a:rPr lang="en-US" altLang="zh-CN" dirty="0"/>
              <a:t> (order doesn’t matter when the depth is equal)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5-3</a:t>
            </a:r>
            <a:endParaRPr kumimoji="1"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3335474" y="404296"/>
            <a:ext cx="100309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analytics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645342" y="1946567"/>
            <a:ext cx="59984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data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065970" y="433796"/>
            <a:ext cx="72898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query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15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78"/>
    </mc:Choice>
    <mc:Fallback>
      <p:transition spd="slow" advTm="17578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Test 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45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3"/>
    </mc:Choice>
    <mc:Fallback>
      <p:transition spd="slow" advTm="4173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85934" y="2950653"/>
            <a:ext cx="2194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smtClean="0"/>
              <a:t>Treemap</a:t>
            </a:r>
            <a:endParaRPr kumimoji="1" lang="zh-CN" altLang="en-US" sz="4400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1077382" y="3855031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534400" y="3150707"/>
            <a:ext cx="357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 Flickering Border -&gt; Tree Traversal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28" y="693207"/>
            <a:ext cx="3598672" cy="565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9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55"/>
    </mc:Choice>
    <mc:Fallback>
      <p:transition spd="slow" advTm="41655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24" y="1936620"/>
            <a:ext cx="5957952" cy="4689574"/>
          </a:xfrm>
        </p:spPr>
      </p:pic>
      <p:sp>
        <p:nvSpPr>
          <p:cNvPr id="5" name="文本框 4"/>
          <p:cNvSpPr txBox="1"/>
          <p:nvPr/>
        </p:nvSpPr>
        <p:spPr>
          <a:xfrm>
            <a:off x="875683" y="1105913"/>
            <a:ext cx="7165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visualizing a folder hierarchy of “C” disk</a:t>
            </a:r>
            <a:r>
              <a:rPr kumimoji="1" lang="is-IS" altLang="zh-CN" sz="3200" dirty="0" smtClean="0"/>
              <a:t>…</a:t>
            </a:r>
            <a:endParaRPr kumimoji="1"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3117024" y="1936620"/>
            <a:ext cx="5957951" cy="4689573"/>
          </a:xfrm>
          <a:prstGeom prst="rect">
            <a:avLst/>
          </a:prstGeom>
          <a:blipFill dpi="0" rotWithShape="1">
            <a:blip r:embed="rId3">
              <a:alphaModFix amt="78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26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7"/>
    </mc:Choice>
    <mc:Fallback>
      <p:transition spd="slow" advTm="729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62" y="1074899"/>
            <a:ext cx="8436589" cy="43503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1-1</a:t>
            </a:r>
            <a:endParaRPr kumimoji="1"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056998" y="6323486"/>
            <a:ext cx="9808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/>
              <a:t>Which group has the most compact ‘Up’ </a:t>
            </a:r>
            <a:r>
              <a:rPr lang="en-US" altLang="zh-CN" b="1" dirty="0" smtClean="0"/>
              <a:t>OR</a:t>
            </a:r>
            <a:r>
              <a:rPr lang="en-US" altLang="zh-CN" dirty="0" smtClean="0"/>
              <a:t> </a:t>
            </a:r>
            <a:r>
              <a:rPr lang="en-US" altLang="zh-CN" dirty="0"/>
              <a:t>‘Down’ age distribution? And which one has the least?</a:t>
            </a:r>
            <a:endParaRPr lang="zh-CN" altLang="zh-CN" dirty="0"/>
          </a:p>
          <a:p>
            <a:pPr lvl="1"/>
            <a:endParaRPr lang="zh-CN" altLang="zh-CN" dirty="0"/>
          </a:p>
          <a:p>
            <a:pPr lvl="1"/>
            <a:endParaRPr lang="zh-CN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2156062" y="5221316"/>
            <a:ext cx="33688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001481" y="5240566"/>
            <a:ext cx="33688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865349" y="5254726"/>
            <a:ext cx="33688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728817" y="5242556"/>
            <a:ext cx="33688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541337" y="5240566"/>
            <a:ext cx="33688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353857" y="5225851"/>
            <a:ext cx="33688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166377" y="5254726"/>
            <a:ext cx="33688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083170" y="5245101"/>
            <a:ext cx="33688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8893713" y="5254726"/>
            <a:ext cx="33688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9654885" y="5254726"/>
            <a:ext cx="43239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mtClean="0"/>
              <a:t>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93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18"/>
    </mc:Choice>
    <mc:Fallback>
      <p:transition spd="slow" advTm="35218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338186" y="3185651"/>
            <a:ext cx="568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Which folder in “C:” has the deepest level?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99343" y="3185651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0549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83"/>
    </mc:Choice>
    <mc:Fallback>
      <p:transition spd="slow" advTm="38083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568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Which folder in “</a:t>
            </a:r>
            <a:r>
              <a:rPr lang="en-US" altLang="zh-CN" dirty="0" smtClean="0"/>
              <a:t>C:” </a:t>
            </a:r>
            <a:r>
              <a:rPr lang="en-US" altLang="zh-CN" dirty="0"/>
              <a:t>has the deepest level?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6-1</a:t>
            </a:r>
            <a:endParaRPr kumimoji="1" lang="zh-CN" altLang="en-US" b="1" dirty="0"/>
          </a:p>
        </p:txBody>
      </p:sp>
      <p:pic>
        <p:nvPicPr>
          <p:cNvPr id="4" name="treema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8266" y="518996"/>
            <a:ext cx="6926781" cy="5455836"/>
          </a:xfrm>
        </p:spPr>
      </p:pic>
      <p:sp>
        <p:nvSpPr>
          <p:cNvPr id="5" name="文本框 4"/>
          <p:cNvSpPr txBox="1"/>
          <p:nvPr/>
        </p:nvSpPr>
        <p:spPr>
          <a:xfrm>
            <a:off x="1929761" y="404261"/>
            <a:ext cx="37061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C: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2390143" y="588927"/>
            <a:ext cx="3381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6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47"/>
    </mc:Choice>
    <mc:Fallback>
      <p:transition spd="slow" advTm="60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1" objId="4"/>
        <p14:stopEvt time="60847" objId="4"/>
      </p14:showEvt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373476" y="3253027"/>
            <a:ext cx="88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Which folder has more direct subfolders, “Temp” or “Windows”? (The two in left-top)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34633" y="3253027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54257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0"/>
    </mc:Choice>
    <mc:Fallback>
      <p:transition spd="slow" advTm="917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881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Which folder has more direct subfolders, “Temp” or “Windows”? (The two in left-top)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6-2</a:t>
            </a:r>
            <a:endParaRPr kumimoji="1" lang="zh-CN" altLang="en-US" b="1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treem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8266" y="518996"/>
            <a:ext cx="6926781" cy="54558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07929" y="636795"/>
            <a:ext cx="69814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Temp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2390143" y="821461"/>
            <a:ext cx="3381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086846" y="65603"/>
            <a:ext cx="106054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Windows</a:t>
            </a:r>
            <a:endParaRPr kumimoji="1" lang="zh-CN" altLang="en-US" dirty="0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7421078" y="434935"/>
            <a:ext cx="0" cy="386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86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75"/>
    </mc:Choice>
    <mc:Fallback>
      <p:transition spd="slow" advTm="14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0" objId="7"/>
        <p14:stopEvt time="14775" objId="7"/>
      </p14:showEvt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3476" y="3330029"/>
            <a:ext cx="88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Sort folders “Temp”, “Windows”, and “</a:t>
            </a:r>
            <a:r>
              <a:rPr lang="en-US" altLang="zh-CN" dirty="0" err="1" smtClean="0"/>
              <a:t>Programme</a:t>
            </a:r>
            <a:r>
              <a:rPr lang="en-US" altLang="zh-CN" dirty="0" smtClean="0"/>
              <a:t>” in increasing depth order 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834633" y="3330029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4210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5"/>
    </mc:Choice>
    <mc:Fallback>
      <p:transition spd="slow" advTm="5745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881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folders “Temp”, “Windows”, and “</a:t>
            </a:r>
            <a:r>
              <a:rPr lang="en-US" altLang="zh-CN" dirty="0" err="1"/>
              <a:t>Programme</a:t>
            </a:r>
            <a:r>
              <a:rPr lang="en-US" altLang="zh-CN" dirty="0"/>
              <a:t>” in increasing depth order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6-3</a:t>
            </a:r>
            <a:endParaRPr kumimoji="1" lang="zh-CN" altLang="en-US" b="1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treem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8266" y="518996"/>
            <a:ext cx="6926781" cy="54558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0022" y="3601376"/>
            <a:ext cx="128080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Programme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2390143" y="3786042"/>
            <a:ext cx="3381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53503" y="660751"/>
            <a:ext cx="69814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Temp</a:t>
            </a:r>
            <a:endParaRPr kumimoji="1" lang="zh-CN" altLang="en-US" dirty="0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2402846" y="845417"/>
            <a:ext cx="3381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910952" y="87201"/>
            <a:ext cx="106054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Windows</a:t>
            </a:r>
            <a:endParaRPr kumimoji="1" lang="zh-CN" altLang="en-US" dirty="0"/>
          </a:p>
        </p:txBody>
      </p:sp>
      <p:cxnSp>
        <p:nvCxnSpPr>
          <p:cNvPr id="15" name="直线箭头连接符 14"/>
          <p:cNvCxnSpPr/>
          <p:nvPr/>
        </p:nvCxnSpPr>
        <p:spPr>
          <a:xfrm flipH="1">
            <a:off x="7180446" y="466309"/>
            <a:ext cx="1473" cy="3888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2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0"/>
    </mc:Choice>
    <mc:Fallback>
      <p:transition spd="slow" advTm="1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9" objId="7"/>
        <p14:stopEvt time="12060" objId="7"/>
      </p14:showEvt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Finished! </a:t>
            </a:r>
            <a:br>
              <a:rPr kumimoji="1" lang="en-US" altLang="zh-CN" dirty="0" smtClean="0"/>
            </a:br>
            <a:r>
              <a:rPr kumimoji="1" lang="en-US" altLang="zh-CN" dirty="0" smtClean="0"/>
              <a:t>Thank you : 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8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558"/>
    </mc:Choice>
    <mc:Fallback>
      <p:transition spd="slow" advTm="56855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43037" y="3455158"/>
            <a:ext cx="9329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Is the ‘Up’ age distribution in group 3 more compact than that of group 6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04194" y="3455158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11072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93"/>
    </mc:Choice>
    <mc:Fallback>
      <p:transition spd="slow" advTm="3649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62" y="1074899"/>
            <a:ext cx="8436589" cy="43503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1-2</a:t>
            </a:r>
            <a:endParaRPr kumimoji="1"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056998" y="6323486"/>
            <a:ext cx="980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/>
              <a:t>Is the ‘Up’ age distribution in group 3 more compact than that of group 6?</a:t>
            </a:r>
            <a:r>
              <a:rPr lang="zh-CN" altLang="zh-CN" dirty="0"/>
              <a:t> </a:t>
            </a:r>
          </a:p>
          <a:p>
            <a:pPr lvl="1"/>
            <a:endParaRPr lang="zh-CN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3931372" y="5255288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3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382503" y="5255288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55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85"/>
    </mc:Choice>
    <mc:Fallback>
      <p:transition spd="slow" advTm="2298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01302" y="3599536"/>
            <a:ext cx="932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Sort the ‘Down’ of the 4 highlighted groups from most compact </a:t>
            </a:r>
          </a:p>
          <a:p>
            <a:r>
              <a:rPr kumimoji="1" lang="en-US" altLang="zh-CN" dirty="0" smtClean="0"/>
              <a:t>to least compact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62459" y="359953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2037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64"/>
    </mc:Choice>
    <mc:Fallback>
      <p:transition spd="slow" advTm="1766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62" y="1074899"/>
            <a:ext cx="8436589" cy="43503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1-3</a:t>
            </a:r>
            <a:endParaRPr kumimoji="1"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056998" y="6323486"/>
            <a:ext cx="11646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Sort the ‘Down’ of the 4 highlighted groups from most compact to least compact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pPr lvl="1"/>
            <a:endParaRPr lang="zh-CN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3032174" y="5340320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2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931660" y="5325319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206494" y="5331542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06819" y="5341167"/>
            <a:ext cx="41870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86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5"/>
    </mc:Choice>
    <mc:Fallback>
      <p:transition spd="slow" advTm="19825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5977</TotalTime>
  <Words>954</Words>
  <Application>Microsoft Macintosh PowerPoint</Application>
  <PresentationFormat>宽屏</PresentationFormat>
  <Paragraphs>230</Paragraphs>
  <Slides>56</Slides>
  <Notes>11</Notes>
  <HiddenSlides>0</HiddenSlides>
  <MMClips>10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1" baseType="lpstr">
      <vt:lpstr>Calibri</vt:lpstr>
      <vt:lpstr>Calibri Light</vt:lpstr>
      <vt:lpstr>宋体</vt:lpstr>
      <vt:lpstr>Arial</vt:lpstr>
      <vt:lpstr>Office 主题</vt:lpstr>
      <vt:lpstr>Test 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Want a Break?</vt:lpstr>
      <vt:lpstr>Test 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Finished!  Thank you : 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507</cp:revision>
  <dcterms:created xsi:type="dcterms:W3CDTF">2018-03-15T17:25:29Z</dcterms:created>
  <dcterms:modified xsi:type="dcterms:W3CDTF">2018-03-25T11:41:48Z</dcterms:modified>
</cp:coreProperties>
</file>